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8288000" cy="10287000"/>
  <p:notesSz cx="6858000" cy="9144000"/>
  <p:embeddedFontLst>
    <p:embeddedFont>
      <p:font typeface="Glock Grotesk Bold" panose="020B0604020202020204" charset="0"/>
      <p:regular r:id="rId16"/>
    </p:embeddedFont>
    <p:embeddedFont>
      <p:font typeface="Horizon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lock Grotesk" panose="020B0604020202020204" charset="0"/>
      <p:regular r:id="rId22"/>
    </p:embeddedFont>
    <p:embeddedFont>
      <p:font typeface="Copperplate Gothic Bold" panose="020E0705020206020404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43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f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svg"/><Relationship Id="rId4" Type="http://schemas.openxmlformats.org/officeDocument/2006/relationships/image" Target="../media/image10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6001" y="-1396125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59" y="0"/>
                </a:lnTo>
                <a:lnTo>
                  <a:pt x="9931959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99498" y="5469660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59" y="0"/>
                </a:lnTo>
                <a:lnTo>
                  <a:pt x="9931959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14031" y="2213626"/>
            <a:ext cx="12459937" cy="4219994"/>
            <a:chOff x="0" y="0"/>
            <a:chExt cx="3281630" cy="11114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81630" cy="1111439"/>
            </a:xfrm>
            <a:custGeom>
              <a:avLst/>
              <a:gdLst/>
              <a:ahLst/>
              <a:cxnLst/>
              <a:rect l="l" t="t" r="r" b="b"/>
              <a:pathLst>
                <a:path w="3281630" h="1111439">
                  <a:moveTo>
                    <a:pt x="22990" y="0"/>
                  </a:moveTo>
                  <a:lnTo>
                    <a:pt x="3258640" y="0"/>
                  </a:lnTo>
                  <a:cubicBezTo>
                    <a:pt x="3264737" y="0"/>
                    <a:pt x="3270584" y="2422"/>
                    <a:pt x="3274896" y="6734"/>
                  </a:cubicBezTo>
                  <a:cubicBezTo>
                    <a:pt x="3279208" y="11045"/>
                    <a:pt x="3281630" y="16893"/>
                    <a:pt x="3281630" y="22990"/>
                  </a:cubicBezTo>
                  <a:lnTo>
                    <a:pt x="3281630" y="1088449"/>
                  </a:lnTo>
                  <a:cubicBezTo>
                    <a:pt x="3281630" y="1094546"/>
                    <a:pt x="3279208" y="1100394"/>
                    <a:pt x="3274896" y="1104705"/>
                  </a:cubicBezTo>
                  <a:cubicBezTo>
                    <a:pt x="3270584" y="1109017"/>
                    <a:pt x="3264737" y="1111439"/>
                    <a:pt x="3258640" y="1111439"/>
                  </a:cubicBezTo>
                  <a:lnTo>
                    <a:pt x="22990" y="1111439"/>
                  </a:lnTo>
                  <a:cubicBezTo>
                    <a:pt x="16893" y="1111439"/>
                    <a:pt x="11045" y="1109017"/>
                    <a:pt x="6734" y="1104705"/>
                  </a:cubicBezTo>
                  <a:cubicBezTo>
                    <a:pt x="2422" y="1100394"/>
                    <a:pt x="0" y="1094546"/>
                    <a:pt x="0" y="1088449"/>
                  </a:cubicBezTo>
                  <a:lnTo>
                    <a:pt x="0" y="22990"/>
                  </a:lnTo>
                  <a:cubicBezTo>
                    <a:pt x="0" y="16893"/>
                    <a:pt x="2422" y="11045"/>
                    <a:pt x="6734" y="6734"/>
                  </a:cubicBezTo>
                  <a:cubicBezTo>
                    <a:pt x="11045" y="2422"/>
                    <a:pt x="16893" y="0"/>
                    <a:pt x="22990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EB1F2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81630" cy="1149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2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555527" y="3085373"/>
            <a:ext cx="10221266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sz="7599">
                <a:solidFill>
                  <a:srgbClr val="FFFFFF"/>
                </a:solidFill>
                <a:latin typeface="Horizon"/>
              </a:rPr>
              <a:t>dark web monitoring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6601863" y="7394432"/>
            <a:ext cx="1314874" cy="3727735"/>
          </a:xfrm>
          <a:custGeom>
            <a:avLst/>
            <a:gdLst/>
            <a:ahLst/>
            <a:cxnLst/>
            <a:rect l="l" t="t" r="r" b="b"/>
            <a:pathLst>
              <a:path w="1314874" h="3727735">
                <a:moveTo>
                  <a:pt x="0" y="0"/>
                </a:moveTo>
                <a:lnTo>
                  <a:pt x="1314874" y="0"/>
                </a:lnTo>
                <a:lnTo>
                  <a:pt x="1314874" y="3727736"/>
                </a:lnTo>
                <a:lnTo>
                  <a:pt x="0" y="372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554383" y="6047092"/>
            <a:ext cx="4515195" cy="1660290"/>
            <a:chOff x="0" y="0"/>
            <a:chExt cx="1189187" cy="4372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9187" cy="437278"/>
            </a:xfrm>
            <a:custGeom>
              <a:avLst/>
              <a:gdLst/>
              <a:ahLst/>
              <a:cxnLst/>
              <a:rect l="l" t="t" r="r" b="b"/>
              <a:pathLst>
                <a:path w="1189187" h="437278">
                  <a:moveTo>
                    <a:pt x="63442" y="0"/>
                  </a:moveTo>
                  <a:lnTo>
                    <a:pt x="1125746" y="0"/>
                  </a:lnTo>
                  <a:cubicBezTo>
                    <a:pt x="1160783" y="0"/>
                    <a:pt x="1189187" y="28404"/>
                    <a:pt x="1189187" y="63442"/>
                  </a:cubicBezTo>
                  <a:lnTo>
                    <a:pt x="1189187" y="373836"/>
                  </a:lnTo>
                  <a:cubicBezTo>
                    <a:pt x="1189187" y="408874"/>
                    <a:pt x="1160783" y="437278"/>
                    <a:pt x="1125746" y="437278"/>
                  </a:cubicBezTo>
                  <a:lnTo>
                    <a:pt x="63442" y="437278"/>
                  </a:lnTo>
                  <a:cubicBezTo>
                    <a:pt x="28404" y="437278"/>
                    <a:pt x="0" y="408874"/>
                    <a:pt x="0" y="373836"/>
                  </a:cubicBezTo>
                  <a:lnTo>
                    <a:pt x="0" y="63442"/>
                  </a:lnTo>
                  <a:cubicBezTo>
                    <a:pt x="0" y="28404"/>
                    <a:pt x="28404" y="0"/>
                    <a:pt x="63442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EB1F2A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9187" cy="475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2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924350" y="6238066"/>
            <a:ext cx="3775260" cy="36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2"/>
              </a:lnSpc>
            </a:pPr>
            <a:r>
              <a:rPr lang="en-US" sz="2202">
                <a:solidFill>
                  <a:srgbClr val="FFFFFF"/>
                </a:solidFill>
                <a:latin typeface="Horizon"/>
              </a:rPr>
              <a:t>Team Members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24350" y="6840704"/>
            <a:ext cx="3775260" cy="69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2"/>
              </a:lnSpc>
            </a:pPr>
            <a:r>
              <a:rPr lang="en-US" sz="2202">
                <a:solidFill>
                  <a:srgbClr val="FFFFFF"/>
                </a:solidFill>
                <a:latin typeface="Horizon"/>
              </a:rPr>
              <a:t>Shreyash rane</a:t>
            </a:r>
          </a:p>
          <a:p>
            <a:pPr algn="ctr">
              <a:lnSpc>
                <a:spcPts val="2642"/>
              </a:lnSpc>
            </a:pPr>
            <a:r>
              <a:rPr lang="en-US" sz="2202">
                <a:solidFill>
                  <a:srgbClr val="FFFFFF"/>
                </a:solidFill>
                <a:latin typeface="Horizon"/>
              </a:rPr>
              <a:t>kashyap busa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74721" y="1381125"/>
            <a:ext cx="16738558" cy="0"/>
          </a:xfrm>
          <a:prstGeom prst="line">
            <a:avLst/>
          </a:prstGeom>
          <a:ln w="19050" cap="flat">
            <a:solidFill>
              <a:srgbClr val="EB1F2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1881"/>
          <a:stretch>
            <a:fillRect/>
          </a:stretch>
        </p:blipFill>
        <p:spPr>
          <a:xfrm>
            <a:off x="1840678" y="1656552"/>
            <a:ext cx="14606644" cy="77669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4721" y="628650"/>
            <a:ext cx="1673855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Horizon"/>
              </a:rPr>
              <a:t>dark web identity check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74721" y="1381125"/>
            <a:ext cx="16738558" cy="0"/>
          </a:xfrm>
          <a:prstGeom prst="line">
            <a:avLst/>
          </a:prstGeom>
          <a:ln w="19050" cap="flat">
            <a:solidFill>
              <a:srgbClr val="EB1F2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927188" y="1676379"/>
            <a:ext cx="14433625" cy="77509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4721" y="628650"/>
            <a:ext cx="1673855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Horizon"/>
              </a:rPr>
              <a:t>web archive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13131" y="-1795928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60" y="0"/>
                </a:lnTo>
                <a:lnTo>
                  <a:pt x="9931960" y="4849651"/>
                </a:lnTo>
                <a:lnTo>
                  <a:pt x="0" y="48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02552" y="7932030"/>
            <a:ext cx="10566600" cy="5159537"/>
          </a:xfrm>
          <a:custGeom>
            <a:avLst/>
            <a:gdLst/>
            <a:ahLst/>
            <a:cxnLst/>
            <a:rect l="l" t="t" r="r" b="b"/>
            <a:pathLst>
              <a:path w="10566600" h="5159537">
                <a:moveTo>
                  <a:pt x="0" y="0"/>
                </a:moveTo>
                <a:lnTo>
                  <a:pt x="10566600" y="0"/>
                </a:lnTo>
                <a:lnTo>
                  <a:pt x="10566600" y="5159537"/>
                </a:lnTo>
                <a:lnTo>
                  <a:pt x="0" y="5159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971550"/>
            <a:ext cx="898443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400"/>
              </a:lnSpc>
              <a:spcBef>
                <a:spcPct val="0"/>
              </a:spcBef>
            </a:pPr>
            <a:r>
              <a:rPr lang="en-US" sz="4500" dirty="0" smtClean="0">
                <a:solidFill>
                  <a:srgbClr val="FFFFFF"/>
                </a:solidFill>
                <a:latin typeface="Horizon"/>
              </a:rPr>
              <a:t>TOR relay search</a:t>
            </a:r>
            <a:endParaRPr lang="en-US" sz="4500" dirty="0">
              <a:solidFill>
                <a:srgbClr val="FFFFFF"/>
              </a:solidFill>
              <a:latin typeface="Horizon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43100"/>
            <a:ext cx="12762992" cy="73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13131" y="-1795928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60" y="0"/>
                </a:lnTo>
                <a:lnTo>
                  <a:pt x="9931960" y="4849651"/>
                </a:lnTo>
                <a:lnTo>
                  <a:pt x="0" y="48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02552" y="7932030"/>
            <a:ext cx="10566600" cy="5159537"/>
          </a:xfrm>
          <a:custGeom>
            <a:avLst/>
            <a:gdLst/>
            <a:ahLst/>
            <a:cxnLst/>
            <a:rect l="l" t="t" r="r" b="b"/>
            <a:pathLst>
              <a:path w="10566600" h="5159537">
                <a:moveTo>
                  <a:pt x="0" y="0"/>
                </a:moveTo>
                <a:lnTo>
                  <a:pt x="10566600" y="0"/>
                </a:lnTo>
                <a:lnTo>
                  <a:pt x="10566600" y="5159537"/>
                </a:lnTo>
                <a:lnTo>
                  <a:pt x="0" y="5159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640609"/>
            <a:ext cx="4914737" cy="5232829"/>
            <a:chOff x="0" y="0"/>
            <a:chExt cx="1294416" cy="13781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4416" cy="1378194"/>
            </a:xfrm>
            <a:custGeom>
              <a:avLst/>
              <a:gdLst/>
              <a:ahLst/>
              <a:cxnLst/>
              <a:rect l="l" t="t" r="r" b="b"/>
              <a:pathLst>
                <a:path w="1294416" h="1378194">
                  <a:moveTo>
                    <a:pt x="31505" y="0"/>
                  </a:moveTo>
                  <a:lnTo>
                    <a:pt x="1262911" y="0"/>
                  </a:lnTo>
                  <a:cubicBezTo>
                    <a:pt x="1271267" y="0"/>
                    <a:pt x="1279280" y="3319"/>
                    <a:pt x="1285189" y="9228"/>
                  </a:cubicBezTo>
                  <a:cubicBezTo>
                    <a:pt x="1291097" y="15136"/>
                    <a:pt x="1294416" y="23149"/>
                    <a:pt x="1294416" y="31505"/>
                  </a:cubicBezTo>
                  <a:lnTo>
                    <a:pt x="1294416" y="1346689"/>
                  </a:lnTo>
                  <a:cubicBezTo>
                    <a:pt x="1294416" y="1355044"/>
                    <a:pt x="1291097" y="1363058"/>
                    <a:pt x="1285189" y="1368966"/>
                  </a:cubicBezTo>
                  <a:cubicBezTo>
                    <a:pt x="1279280" y="1374874"/>
                    <a:pt x="1271267" y="1378194"/>
                    <a:pt x="1262911" y="1378194"/>
                  </a:cubicBezTo>
                  <a:lnTo>
                    <a:pt x="31505" y="1378194"/>
                  </a:lnTo>
                  <a:cubicBezTo>
                    <a:pt x="23149" y="1378194"/>
                    <a:pt x="15136" y="1374874"/>
                    <a:pt x="9228" y="1368966"/>
                  </a:cubicBezTo>
                  <a:cubicBezTo>
                    <a:pt x="3319" y="1363058"/>
                    <a:pt x="0" y="1355044"/>
                    <a:pt x="0" y="1346689"/>
                  </a:cubicBezTo>
                  <a:lnTo>
                    <a:pt x="0" y="31505"/>
                  </a:lnTo>
                  <a:cubicBezTo>
                    <a:pt x="0" y="23149"/>
                    <a:pt x="3319" y="15136"/>
                    <a:pt x="9228" y="9228"/>
                  </a:cubicBezTo>
                  <a:cubicBezTo>
                    <a:pt x="15136" y="3319"/>
                    <a:pt x="23149" y="0"/>
                    <a:pt x="3150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94416" cy="1425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45084" y="5826734"/>
            <a:ext cx="388196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4000" b="1" dirty="0">
                <a:solidFill>
                  <a:srgbClr val="FFFFFF"/>
                </a:solidFill>
                <a:latin typeface="Copperplate Gothic Bold" panose="020E0705020206020404" pitchFamily="34" charset="0"/>
              </a:rPr>
              <a:t>limited type of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673907" y="3640609"/>
            <a:ext cx="4914737" cy="5232829"/>
            <a:chOff x="0" y="0"/>
            <a:chExt cx="1294416" cy="13781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4416" cy="1378194"/>
            </a:xfrm>
            <a:custGeom>
              <a:avLst/>
              <a:gdLst/>
              <a:ahLst/>
              <a:cxnLst/>
              <a:rect l="l" t="t" r="r" b="b"/>
              <a:pathLst>
                <a:path w="1294416" h="1378194">
                  <a:moveTo>
                    <a:pt x="31505" y="0"/>
                  </a:moveTo>
                  <a:lnTo>
                    <a:pt x="1262911" y="0"/>
                  </a:lnTo>
                  <a:cubicBezTo>
                    <a:pt x="1271267" y="0"/>
                    <a:pt x="1279280" y="3319"/>
                    <a:pt x="1285189" y="9228"/>
                  </a:cubicBezTo>
                  <a:cubicBezTo>
                    <a:pt x="1291097" y="15136"/>
                    <a:pt x="1294416" y="23149"/>
                    <a:pt x="1294416" y="31505"/>
                  </a:cubicBezTo>
                  <a:lnTo>
                    <a:pt x="1294416" y="1346689"/>
                  </a:lnTo>
                  <a:cubicBezTo>
                    <a:pt x="1294416" y="1355044"/>
                    <a:pt x="1291097" y="1363058"/>
                    <a:pt x="1285189" y="1368966"/>
                  </a:cubicBezTo>
                  <a:cubicBezTo>
                    <a:pt x="1279280" y="1374874"/>
                    <a:pt x="1271267" y="1378194"/>
                    <a:pt x="1262911" y="1378194"/>
                  </a:cubicBezTo>
                  <a:lnTo>
                    <a:pt x="31505" y="1378194"/>
                  </a:lnTo>
                  <a:cubicBezTo>
                    <a:pt x="23149" y="1378194"/>
                    <a:pt x="15136" y="1374874"/>
                    <a:pt x="9228" y="1368966"/>
                  </a:cubicBezTo>
                  <a:cubicBezTo>
                    <a:pt x="3319" y="1363058"/>
                    <a:pt x="0" y="1355044"/>
                    <a:pt x="0" y="1346689"/>
                  </a:cubicBezTo>
                  <a:lnTo>
                    <a:pt x="0" y="31505"/>
                  </a:lnTo>
                  <a:cubicBezTo>
                    <a:pt x="0" y="23149"/>
                    <a:pt x="3319" y="15136"/>
                    <a:pt x="9228" y="9228"/>
                  </a:cubicBezTo>
                  <a:cubicBezTo>
                    <a:pt x="15136" y="3319"/>
                    <a:pt x="23149" y="0"/>
                    <a:pt x="3150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94416" cy="1425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19114" y="3640609"/>
            <a:ext cx="4914737" cy="5232829"/>
            <a:chOff x="0" y="0"/>
            <a:chExt cx="1294416" cy="13781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4416" cy="1378194"/>
            </a:xfrm>
            <a:custGeom>
              <a:avLst/>
              <a:gdLst/>
              <a:ahLst/>
              <a:cxnLst/>
              <a:rect l="l" t="t" r="r" b="b"/>
              <a:pathLst>
                <a:path w="1294416" h="1378194">
                  <a:moveTo>
                    <a:pt x="31505" y="0"/>
                  </a:moveTo>
                  <a:lnTo>
                    <a:pt x="1262911" y="0"/>
                  </a:lnTo>
                  <a:cubicBezTo>
                    <a:pt x="1271267" y="0"/>
                    <a:pt x="1279280" y="3319"/>
                    <a:pt x="1285189" y="9228"/>
                  </a:cubicBezTo>
                  <a:cubicBezTo>
                    <a:pt x="1291097" y="15136"/>
                    <a:pt x="1294416" y="23149"/>
                    <a:pt x="1294416" y="31505"/>
                  </a:cubicBezTo>
                  <a:lnTo>
                    <a:pt x="1294416" y="1346689"/>
                  </a:lnTo>
                  <a:cubicBezTo>
                    <a:pt x="1294416" y="1355044"/>
                    <a:pt x="1291097" y="1363058"/>
                    <a:pt x="1285189" y="1368966"/>
                  </a:cubicBezTo>
                  <a:cubicBezTo>
                    <a:pt x="1279280" y="1374874"/>
                    <a:pt x="1271267" y="1378194"/>
                    <a:pt x="1262911" y="1378194"/>
                  </a:cubicBezTo>
                  <a:lnTo>
                    <a:pt x="31505" y="1378194"/>
                  </a:lnTo>
                  <a:cubicBezTo>
                    <a:pt x="23149" y="1378194"/>
                    <a:pt x="15136" y="1374874"/>
                    <a:pt x="9228" y="1368966"/>
                  </a:cubicBezTo>
                  <a:cubicBezTo>
                    <a:pt x="3319" y="1363058"/>
                    <a:pt x="0" y="1355044"/>
                    <a:pt x="0" y="1346689"/>
                  </a:cubicBezTo>
                  <a:lnTo>
                    <a:pt x="0" y="31505"/>
                  </a:lnTo>
                  <a:cubicBezTo>
                    <a:pt x="0" y="23149"/>
                    <a:pt x="3319" y="15136"/>
                    <a:pt x="9228" y="9228"/>
                  </a:cubicBezTo>
                  <a:cubicBezTo>
                    <a:pt x="15136" y="3319"/>
                    <a:pt x="23149" y="0"/>
                    <a:pt x="3150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94416" cy="1425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180473" y="5920727"/>
            <a:ext cx="388196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4000" b="1" dirty="0">
                <a:solidFill>
                  <a:srgbClr val="FFFFFF"/>
                </a:solidFill>
                <a:latin typeface="Copperplate Gothic Bold" panose="020E0705020206020404" pitchFamily="34" charset="0"/>
              </a:rPr>
              <a:t>automate monitoring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742422" y="5944540"/>
            <a:ext cx="4023037" cy="1814388"/>
            <a:chOff x="0" y="-95250"/>
            <a:chExt cx="5364049" cy="2419185"/>
          </a:xfrm>
        </p:grpSpPr>
        <p:sp>
          <p:nvSpPr>
            <p:cNvPr id="16" name="TextBox 16"/>
            <p:cNvSpPr txBox="1"/>
            <p:nvPr/>
          </p:nvSpPr>
          <p:spPr>
            <a:xfrm>
              <a:off x="6964" y="1793875"/>
              <a:ext cx="5357085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0"/>
                </a:lnSpc>
              </a:pPr>
              <a:endParaRPr sz="4000" b="1">
                <a:latin typeface="Copperplate Gothic Bold" panose="020E0705020206020404" pitchFamily="34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5357085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Copperplate Gothic Bold" panose="020E0705020206020404" pitchFamily="34" charset="0"/>
                </a:rPr>
                <a:t>actionable insight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971550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Horizon"/>
              </a:rPr>
              <a:t>comparison with dark owl and digital shadows</a:t>
            </a:r>
          </a:p>
        </p:txBody>
      </p:sp>
      <p:sp>
        <p:nvSpPr>
          <p:cNvPr id="19" name="Freeform 19"/>
          <p:cNvSpPr/>
          <p:nvPr/>
        </p:nvSpPr>
        <p:spPr>
          <a:xfrm>
            <a:off x="3108840" y="4389042"/>
            <a:ext cx="754458" cy="754458"/>
          </a:xfrm>
          <a:custGeom>
            <a:avLst/>
            <a:gdLst/>
            <a:ahLst/>
            <a:cxnLst/>
            <a:rect l="l" t="t" r="r" b="b"/>
            <a:pathLst>
              <a:path w="754458" h="754458">
                <a:moveTo>
                  <a:pt x="0" y="0"/>
                </a:moveTo>
                <a:lnTo>
                  <a:pt x="754457" y="0"/>
                </a:lnTo>
                <a:lnTo>
                  <a:pt x="754457" y="754458"/>
                </a:lnTo>
                <a:lnTo>
                  <a:pt x="0" y="754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763793" y="4389042"/>
            <a:ext cx="715329" cy="703624"/>
          </a:xfrm>
          <a:custGeom>
            <a:avLst/>
            <a:gdLst/>
            <a:ahLst/>
            <a:cxnLst/>
            <a:rect l="l" t="t" r="r" b="b"/>
            <a:pathLst>
              <a:path w="715329" h="703624">
                <a:moveTo>
                  <a:pt x="0" y="0"/>
                </a:moveTo>
                <a:lnTo>
                  <a:pt x="715329" y="0"/>
                </a:lnTo>
                <a:lnTo>
                  <a:pt x="715329" y="703625"/>
                </a:lnTo>
                <a:lnTo>
                  <a:pt x="0" y="703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490123" y="4455736"/>
            <a:ext cx="572720" cy="687764"/>
          </a:xfrm>
          <a:custGeom>
            <a:avLst/>
            <a:gdLst/>
            <a:ahLst/>
            <a:cxnLst/>
            <a:rect l="l" t="t" r="r" b="b"/>
            <a:pathLst>
              <a:path w="572720" h="687764">
                <a:moveTo>
                  <a:pt x="0" y="0"/>
                </a:moveTo>
                <a:lnTo>
                  <a:pt x="572720" y="0"/>
                </a:lnTo>
                <a:lnTo>
                  <a:pt x="572720" y="687764"/>
                </a:lnTo>
                <a:lnTo>
                  <a:pt x="0" y="687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6309" y="2005122"/>
            <a:ext cx="10115383" cy="4939213"/>
          </a:xfrm>
          <a:custGeom>
            <a:avLst/>
            <a:gdLst/>
            <a:ahLst/>
            <a:cxnLst/>
            <a:rect l="l" t="t" r="r" b="b"/>
            <a:pathLst>
              <a:path w="10115383" h="4939213">
                <a:moveTo>
                  <a:pt x="0" y="0"/>
                </a:moveTo>
                <a:lnTo>
                  <a:pt x="10115382" y="0"/>
                </a:lnTo>
                <a:lnTo>
                  <a:pt x="10115382" y="4939214"/>
                </a:lnTo>
                <a:lnTo>
                  <a:pt x="0" y="493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97307" y="3646054"/>
            <a:ext cx="369338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Horizon"/>
              </a:rPr>
              <a:t>thank </a:t>
            </a:r>
          </a:p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orizon"/>
              </a:rPr>
              <a:t>you !!!!</a:t>
            </a:r>
          </a:p>
        </p:txBody>
      </p:sp>
      <p:sp>
        <p:nvSpPr>
          <p:cNvPr id="4" name="Freeform 4"/>
          <p:cNvSpPr/>
          <p:nvPr/>
        </p:nvSpPr>
        <p:spPr>
          <a:xfrm>
            <a:off x="5962726" y="8132169"/>
            <a:ext cx="13095257" cy="6394248"/>
          </a:xfrm>
          <a:custGeom>
            <a:avLst/>
            <a:gdLst/>
            <a:ahLst/>
            <a:cxnLst/>
            <a:rect l="l" t="t" r="r" b="b"/>
            <a:pathLst>
              <a:path w="13095257" h="6394248">
                <a:moveTo>
                  <a:pt x="0" y="0"/>
                </a:moveTo>
                <a:lnTo>
                  <a:pt x="13095257" y="0"/>
                </a:lnTo>
                <a:lnTo>
                  <a:pt x="13095257" y="6394248"/>
                </a:lnTo>
                <a:lnTo>
                  <a:pt x="0" y="639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132169"/>
            <a:ext cx="9144000" cy="2154831"/>
          </a:xfrm>
          <a:custGeom>
            <a:avLst/>
            <a:gdLst/>
            <a:ahLst/>
            <a:cxnLst/>
            <a:rect l="l" t="t" r="r" b="b"/>
            <a:pathLst>
              <a:path w="9144000" h="2154831">
                <a:moveTo>
                  <a:pt x="0" y="0"/>
                </a:moveTo>
                <a:lnTo>
                  <a:pt x="9144000" y="0"/>
                </a:lnTo>
                <a:lnTo>
                  <a:pt x="9144000" y="2154831"/>
                </a:lnTo>
                <a:lnTo>
                  <a:pt x="0" y="2154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1449" b="-9144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569739" y="-426943"/>
            <a:ext cx="2061267" cy="2109563"/>
            <a:chOff x="0" y="0"/>
            <a:chExt cx="794192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192" cy="812800"/>
            </a:xfrm>
            <a:custGeom>
              <a:avLst/>
              <a:gdLst/>
              <a:ahLst/>
              <a:cxnLst/>
              <a:rect l="l" t="t" r="r" b="b"/>
              <a:pathLst>
                <a:path w="794192" h="812800">
                  <a:moveTo>
                    <a:pt x="397096" y="0"/>
                  </a:moveTo>
                  <a:cubicBezTo>
                    <a:pt x="177786" y="0"/>
                    <a:pt x="0" y="181951"/>
                    <a:pt x="0" y="406400"/>
                  </a:cubicBezTo>
                  <a:cubicBezTo>
                    <a:pt x="0" y="630849"/>
                    <a:pt x="177786" y="812800"/>
                    <a:pt x="397096" y="812800"/>
                  </a:cubicBezTo>
                  <a:cubicBezTo>
                    <a:pt x="616406" y="812800"/>
                    <a:pt x="794192" y="630849"/>
                    <a:pt x="794192" y="406400"/>
                  </a:cubicBezTo>
                  <a:cubicBezTo>
                    <a:pt x="794192" y="181951"/>
                    <a:pt x="616406" y="0"/>
                    <a:pt x="397096" y="0"/>
                  </a:cubicBezTo>
                  <a:close/>
                </a:path>
              </a:pathLst>
            </a:custGeom>
            <a:solidFill>
              <a:srgbClr val="EB1F2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4455" y="9525"/>
              <a:ext cx="645281" cy="7270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7603" y="7314065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59" y="0"/>
                </a:lnTo>
                <a:lnTo>
                  <a:pt x="9931959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70780" y="1790700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59" y="0"/>
                </a:lnTo>
                <a:lnTo>
                  <a:pt x="9931959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2025"/>
            <a:ext cx="1210245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orizon"/>
              </a:rPr>
              <a:t>Problem statement </a:t>
            </a:r>
          </a:p>
        </p:txBody>
      </p:sp>
      <p:sp>
        <p:nvSpPr>
          <p:cNvPr id="5" name="Freeform 5"/>
          <p:cNvSpPr/>
          <p:nvPr/>
        </p:nvSpPr>
        <p:spPr>
          <a:xfrm>
            <a:off x="15029154" y="-2424825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59" y="0"/>
                </a:lnTo>
                <a:lnTo>
                  <a:pt x="9931959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754538"/>
            <a:ext cx="16230600" cy="3289087"/>
            <a:chOff x="0" y="0"/>
            <a:chExt cx="4274726" cy="86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866262"/>
            </a:xfrm>
            <a:custGeom>
              <a:avLst/>
              <a:gdLst/>
              <a:ahLst/>
              <a:cxnLst/>
              <a:rect l="l" t="t" r="r" b="b"/>
              <a:pathLst>
                <a:path w="4274726" h="866262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848613"/>
                  </a:lnTo>
                  <a:cubicBezTo>
                    <a:pt x="4274726" y="853293"/>
                    <a:pt x="4272866" y="857783"/>
                    <a:pt x="4269557" y="861092"/>
                  </a:cubicBezTo>
                  <a:cubicBezTo>
                    <a:pt x="4266247" y="864402"/>
                    <a:pt x="4261758" y="866262"/>
                    <a:pt x="4257077" y="866262"/>
                  </a:cubicBezTo>
                  <a:lnTo>
                    <a:pt x="17649" y="866262"/>
                  </a:lnTo>
                  <a:cubicBezTo>
                    <a:pt x="7902" y="866262"/>
                    <a:pt x="0" y="858360"/>
                    <a:pt x="0" y="848613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EB1F2A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90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46030" y="4490450"/>
            <a:ext cx="15284247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0"/>
              </a:lnSpc>
            </a:pPr>
            <a:r>
              <a:rPr lang="en-US" sz="2559">
                <a:solidFill>
                  <a:srgbClr val="FFFFFF"/>
                </a:solidFill>
                <a:latin typeface="Horizon"/>
              </a:rPr>
              <a:t>The problem at hand is to design and implement an effective Dark Web Monitoring System that</a:t>
            </a:r>
          </a:p>
          <a:p>
            <a:pPr algn="just">
              <a:lnSpc>
                <a:spcPts val="3070"/>
              </a:lnSpc>
            </a:pPr>
            <a:r>
              <a:rPr lang="en-US" sz="2559">
                <a:solidFill>
                  <a:srgbClr val="FFFFFF"/>
                </a:solidFill>
                <a:latin typeface="Horizon"/>
              </a:rPr>
              <a:t>can identify and track illegal activities, sensitive information leaks, and potential security threats</a:t>
            </a:r>
          </a:p>
          <a:p>
            <a:pPr algn="just">
              <a:lnSpc>
                <a:spcPts val="3070"/>
              </a:lnSpc>
            </a:pPr>
            <a:r>
              <a:rPr lang="en-US" sz="2559">
                <a:solidFill>
                  <a:srgbClr val="FFFFFF"/>
                </a:solidFill>
                <a:latin typeface="Horizon"/>
              </a:rPr>
              <a:t>on hidden online platforms. 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16601863" y="7394432"/>
            <a:ext cx="1314874" cy="3727735"/>
          </a:xfrm>
          <a:custGeom>
            <a:avLst/>
            <a:gdLst/>
            <a:ahLst/>
            <a:cxnLst/>
            <a:rect l="l" t="t" r="r" b="b"/>
            <a:pathLst>
              <a:path w="1314874" h="3727735">
                <a:moveTo>
                  <a:pt x="0" y="0"/>
                </a:moveTo>
                <a:lnTo>
                  <a:pt x="1314874" y="0"/>
                </a:lnTo>
                <a:lnTo>
                  <a:pt x="1314874" y="3727736"/>
                </a:lnTo>
                <a:lnTo>
                  <a:pt x="0" y="372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37280" y="7283622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60" y="0"/>
                </a:lnTo>
                <a:lnTo>
                  <a:pt x="9931960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93484" y="-2625862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60" y="0"/>
                </a:lnTo>
                <a:lnTo>
                  <a:pt x="9931960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9729569" cy="8229600"/>
            <a:chOff x="0" y="0"/>
            <a:chExt cx="2562520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2520" cy="2167467"/>
            </a:xfrm>
            <a:custGeom>
              <a:avLst/>
              <a:gdLst/>
              <a:ahLst/>
              <a:cxnLst/>
              <a:rect l="l" t="t" r="r" b="b"/>
              <a:pathLst>
                <a:path w="2562520" h="2167467">
                  <a:moveTo>
                    <a:pt x="29441" y="0"/>
                  </a:moveTo>
                  <a:lnTo>
                    <a:pt x="2533079" y="0"/>
                  </a:lnTo>
                  <a:cubicBezTo>
                    <a:pt x="2540887" y="0"/>
                    <a:pt x="2548376" y="3102"/>
                    <a:pt x="2553897" y="8623"/>
                  </a:cubicBezTo>
                  <a:cubicBezTo>
                    <a:pt x="2559418" y="14144"/>
                    <a:pt x="2562520" y="21633"/>
                    <a:pt x="2562520" y="29441"/>
                  </a:cubicBezTo>
                  <a:lnTo>
                    <a:pt x="2562520" y="2138026"/>
                  </a:lnTo>
                  <a:cubicBezTo>
                    <a:pt x="2562520" y="2154285"/>
                    <a:pt x="2549339" y="2167467"/>
                    <a:pt x="2533079" y="2167467"/>
                  </a:cubicBezTo>
                  <a:lnTo>
                    <a:pt x="29441" y="2167467"/>
                  </a:lnTo>
                  <a:cubicBezTo>
                    <a:pt x="21633" y="2167467"/>
                    <a:pt x="14144" y="2164365"/>
                    <a:pt x="8623" y="2158844"/>
                  </a:cubicBezTo>
                  <a:cubicBezTo>
                    <a:pt x="3102" y="2153322"/>
                    <a:pt x="0" y="2145834"/>
                    <a:pt x="0" y="2138026"/>
                  </a:cubicBezTo>
                  <a:lnTo>
                    <a:pt x="0" y="29441"/>
                  </a:lnTo>
                  <a:cubicBezTo>
                    <a:pt x="0" y="13181"/>
                    <a:pt x="13181" y="0"/>
                    <a:pt x="29441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6252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84010" y="2157113"/>
            <a:ext cx="821894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orizon"/>
              </a:rPr>
              <a:t>why we choose this problem?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96548" y="4611399"/>
            <a:ext cx="7196263" cy="220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383">
                <a:solidFill>
                  <a:srgbClr val="FFFFFF"/>
                </a:solidFill>
                <a:latin typeface="Horizon"/>
              </a:rPr>
              <a:t>as we know that dark web  are built for crime, illegal  data extraction, hacking, breaking security and  facing trouble to human life.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2794" y="7136385"/>
            <a:ext cx="7023772" cy="108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326">
                <a:solidFill>
                  <a:srgbClr val="FFFFFF"/>
                </a:solidFill>
                <a:latin typeface="Horizon"/>
              </a:rPr>
              <a:t>so its important to monitor the dark website threat and criminal detection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16601863" y="7394432"/>
            <a:ext cx="1314874" cy="3727735"/>
          </a:xfrm>
          <a:custGeom>
            <a:avLst/>
            <a:gdLst/>
            <a:ahLst/>
            <a:cxnLst/>
            <a:rect l="l" t="t" r="r" b="b"/>
            <a:pathLst>
              <a:path w="1314874" h="3727735">
                <a:moveTo>
                  <a:pt x="0" y="0"/>
                </a:moveTo>
                <a:lnTo>
                  <a:pt x="1314874" y="0"/>
                </a:lnTo>
                <a:lnTo>
                  <a:pt x="1314874" y="3727736"/>
                </a:lnTo>
                <a:lnTo>
                  <a:pt x="0" y="372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629739" y="2985788"/>
            <a:ext cx="5902376" cy="4297834"/>
            <a:chOff x="0" y="0"/>
            <a:chExt cx="5534692" cy="40301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34692" cy="4030104"/>
            </a:xfrm>
            <a:custGeom>
              <a:avLst/>
              <a:gdLst/>
              <a:ahLst/>
              <a:cxnLst/>
              <a:rect l="l" t="t" r="r" b="b"/>
              <a:pathLst>
                <a:path w="5534692" h="4030104">
                  <a:moveTo>
                    <a:pt x="5410232" y="4030104"/>
                  </a:moveTo>
                  <a:lnTo>
                    <a:pt x="124460" y="4030104"/>
                  </a:lnTo>
                  <a:cubicBezTo>
                    <a:pt x="55880" y="4030104"/>
                    <a:pt x="0" y="3974224"/>
                    <a:pt x="0" y="39056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10232" y="0"/>
                  </a:lnTo>
                  <a:cubicBezTo>
                    <a:pt x="5478812" y="0"/>
                    <a:pt x="5534692" y="55880"/>
                    <a:pt x="5534692" y="124460"/>
                  </a:cubicBezTo>
                  <a:lnTo>
                    <a:pt x="5534692" y="3905644"/>
                  </a:lnTo>
                  <a:cubicBezTo>
                    <a:pt x="5534692" y="3974224"/>
                    <a:pt x="5478812" y="4030104"/>
                    <a:pt x="5410232" y="4030104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629739" y="3038558"/>
            <a:ext cx="5902376" cy="4209884"/>
            <a:chOff x="0" y="0"/>
            <a:chExt cx="7869834" cy="561317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l="3265" r="3265"/>
            <a:stretch>
              <a:fillRect/>
            </a:stretch>
          </p:blipFill>
          <p:spPr>
            <a:xfrm>
              <a:off x="0" y="0"/>
              <a:ext cx="7869834" cy="56131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7603" y="7314065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59" y="0"/>
                </a:lnTo>
                <a:lnTo>
                  <a:pt x="9931959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70780" y="1790700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59" y="0"/>
                </a:lnTo>
                <a:lnTo>
                  <a:pt x="9931959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2025"/>
            <a:ext cx="526852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orizon"/>
              </a:rPr>
              <a:t>solution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5029154" y="-2424825"/>
            <a:ext cx="9931959" cy="4849650"/>
          </a:xfrm>
          <a:custGeom>
            <a:avLst/>
            <a:gdLst/>
            <a:ahLst/>
            <a:cxnLst/>
            <a:rect l="l" t="t" r="r" b="b"/>
            <a:pathLst>
              <a:path w="9931959" h="4849650">
                <a:moveTo>
                  <a:pt x="0" y="0"/>
                </a:moveTo>
                <a:lnTo>
                  <a:pt x="9931959" y="0"/>
                </a:lnTo>
                <a:lnTo>
                  <a:pt x="9931959" y="4849650"/>
                </a:lnTo>
                <a:lnTo>
                  <a:pt x="0" y="48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754538"/>
            <a:ext cx="16230600" cy="3289087"/>
            <a:chOff x="0" y="0"/>
            <a:chExt cx="4274726" cy="86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866262"/>
            </a:xfrm>
            <a:custGeom>
              <a:avLst/>
              <a:gdLst/>
              <a:ahLst/>
              <a:cxnLst/>
              <a:rect l="l" t="t" r="r" b="b"/>
              <a:pathLst>
                <a:path w="4274726" h="866262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848613"/>
                  </a:lnTo>
                  <a:cubicBezTo>
                    <a:pt x="4274726" y="853293"/>
                    <a:pt x="4272866" y="857783"/>
                    <a:pt x="4269557" y="861092"/>
                  </a:cubicBezTo>
                  <a:cubicBezTo>
                    <a:pt x="4266247" y="864402"/>
                    <a:pt x="4261758" y="866262"/>
                    <a:pt x="4257077" y="866262"/>
                  </a:cubicBezTo>
                  <a:lnTo>
                    <a:pt x="17649" y="866262"/>
                  </a:lnTo>
                  <a:cubicBezTo>
                    <a:pt x="7902" y="866262"/>
                    <a:pt x="0" y="858360"/>
                    <a:pt x="0" y="848613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rgbClr val="EB1F2A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90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10174" y="4333308"/>
            <a:ext cx="866765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0"/>
              </a:lnSpc>
            </a:pPr>
            <a:r>
              <a:rPr lang="en-US" sz="2559">
                <a:solidFill>
                  <a:srgbClr val="FFFFFF"/>
                </a:solidFill>
                <a:latin typeface="Horizon"/>
              </a:rPr>
              <a:t>our dark web monitoring tool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16601863" y="7394432"/>
            <a:ext cx="1314874" cy="3727735"/>
          </a:xfrm>
          <a:custGeom>
            <a:avLst/>
            <a:gdLst/>
            <a:ahLst/>
            <a:cxnLst/>
            <a:rect l="l" t="t" r="r" b="b"/>
            <a:pathLst>
              <a:path w="1314874" h="3727735">
                <a:moveTo>
                  <a:pt x="0" y="0"/>
                </a:moveTo>
                <a:lnTo>
                  <a:pt x="1314874" y="0"/>
                </a:lnTo>
                <a:lnTo>
                  <a:pt x="1314874" y="3727736"/>
                </a:lnTo>
                <a:lnTo>
                  <a:pt x="0" y="372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74321" y="5370506"/>
            <a:ext cx="1513935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0"/>
              </a:lnSpc>
            </a:pPr>
            <a:r>
              <a:rPr lang="en-US" sz="2559">
                <a:solidFill>
                  <a:srgbClr val="FFFFFF"/>
                </a:solidFill>
                <a:latin typeface="Horizon"/>
              </a:rPr>
              <a:t>the objective of our tool is to track and analyze activities that occur on the darkweb.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138741"/>
          <a:ext cx="7755893" cy="3039799"/>
        </p:xfrm>
        <a:graphic>
          <a:graphicData uri="http://schemas.openxmlformats.org/drawingml/2006/table">
            <a:tbl>
              <a:tblPr/>
              <a:tblGrid>
                <a:gridCol w="326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9799">
                <a:tc>
                  <a:txBody>
                    <a:bodyPr/>
                    <a:lstStyle/>
                    <a:p>
                      <a:pPr algn="ctr">
                        <a:lnSpc>
                          <a:spcPts val="6579"/>
                        </a:lnSpc>
                        <a:defRPr/>
                      </a:pPr>
                      <a:r>
                        <a:rPr lang="en-US" sz="4699">
                          <a:solidFill>
                            <a:srgbClr val="FFFFFF"/>
                          </a:solidFill>
                          <a:latin typeface="Horizon"/>
                        </a:rPr>
                        <a:t>w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Horizon Bold"/>
                        </a:rPr>
                        <a:t>(wide surface)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1F2A"/>
                    </a:solidFill>
                  </a:tcPr>
                </a:tc>
                <a:tc>
                  <a:txBody>
                    <a:bodyPr/>
                    <a:lstStyle/>
                    <a:p>
                      <a:pPr marL="302261" lvl="1" indent="-151130" algn="l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Glock Grotesk Bold"/>
                        </a:rPr>
                        <a:t>User can coustomize the query.</a:t>
                      </a:r>
                      <a:endParaRPr lang="en-US" sz="1100"/>
                    </a:p>
                    <a:p>
                      <a:pPr>
                        <a:lnSpc>
                          <a:spcPts val="2380"/>
                        </a:lnSpc>
                      </a:pPr>
                      <a:endParaRPr lang="en-US" sz="1100"/>
                    </a:p>
                    <a:p>
                      <a:pPr marL="302261" lvl="1" indent="-151130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Glock Grotesk"/>
                        </a:rPr>
                        <a:t>Organize and store diverse data seamlessly with specialized categorization.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522456" y="2138741"/>
          <a:ext cx="7755893" cy="3039799"/>
        </p:xfrm>
        <a:graphic>
          <a:graphicData uri="http://schemas.openxmlformats.org/drawingml/2006/table">
            <a:tbl>
              <a:tblPr/>
              <a:tblGrid>
                <a:gridCol w="326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9799">
                <a:tc>
                  <a:txBody>
                    <a:bodyPr/>
                    <a:lstStyle/>
                    <a:p>
                      <a:pPr algn="ctr">
                        <a:lnSpc>
                          <a:spcPts val="6579"/>
                        </a:lnSpc>
                        <a:defRPr/>
                      </a:pPr>
                      <a:r>
                        <a:rPr lang="en-US" sz="4699">
                          <a:solidFill>
                            <a:srgbClr val="000000"/>
                          </a:solidFill>
                          <a:latin typeface="Horizon"/>
                        </a:rPr>
                        <a:t>r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Horizon Bold"/>
                        </a:rPr>
                        <a:t>(real time alerting)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2261" lvl="1" indent="-151130" algn="l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Glock Grotesk Bold"/>
                        </a:rPr>
                        <a:t>Triggered by specific parameters. ( datatype, email, keyword)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6097967"/>
          <a:ext cx="7755893" cy="3039799"/>
        </p:xfrm>
        <a:graphic>
          <a:graphicData uri="http://schemas.openxmlformats.org/drawingml/2006/table">
            <a:tbl>
              <a:tblPr/>
              <a:tblGrid>
                <a:gridCol w="326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9799">
                <a:tc>
                  <a:txBody>
                    <a:bodyPr/>
                    <a:lstStyle/>
                    <a:p>
                      <a:pPr algn="ctr">
                        <a:lnSpc>
                          <a:spcPts val="6579"/>
                        </a:lnSpc>
                        <a:defRPr/>
                      </a:pPr>
                      <a:r>
                        <a:rPr lang="en-US" sz="4699">
                          <a:solidFill>
                            <a:srgbClr val="000000"/>
                          </a:solidFill>
                          <a:latin typeface="Horizon"/>
                        </a:rPr>
                        <a:t>P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Horizon Bold"/>
                        </a:rPr>
                        <a:t>(pawned)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2261" lvl="1" indent="-151130" algn="l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Glock Grotesk Bold"/>
                        </a:rPr>
                        <a:t>Centralizied repository with continous datasearch, storing and alerting occurence for enhance pawn detection.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2456" y="6097967"/>
          <a:ext cx="7755893" cy="3039799"/>
        </p:xfrm>
        <a:graphic>
          <a:graphicData uri="http://schemas.openxmlformats.org/drawingml/2006/table">
            <a:tbl>
              <a:tblPr/>
              <a:tblGrid>
                <a:gridCol w="326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9799">
                <a:tc>
                  <a:txBody>
                    <a:bodyPr/>
                    <a:lstStyle/>
                    <a:p>
                      <a:pPr algn="ctr">
                        <a:lnSpc>
                          <a:spcPts val="6579"/>
                        </a:lnSpc>
                        <a:defRPr/>
                      </a:pPr>
                      <a:r>
                        <a:rPr lang="en-US" sz="4699">
                          <a:solidFill>
                            <a:srgbClr val="FFFFFF"/>
                          </a:solidFill>
                          <a:latin typeface="Horizon"/>
                        </a:rPr>
                        <a:t>w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Horizon Bold"/>
                        </a:rPr>
                        <a:t>(web archive)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1F2A"/>
                    </a:solidFill>
                  </a:tcPr>
                </a:tc>
                <a:tc>
                  <a:txBody>
                    <a:bodyPr/>
                    <a:lstStyle/>
                    <a:p>
                      <a:pPr marL="302261" lvl="1" indent="-151130" algn="l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Glock Grotesk Bold"/>
                        </a:rPr>
                        <a:t>Automatic data collection with user defined interface for capturing html code and snapshots from the darkweb.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B1F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-1763913" y="9258300"/>
            <a:ext cx="8279745" cy="4042895"/>
          </a:xfrm>
          <a:custGeom>
            <a:avLst/>
            <a:gdLst/>
            <a:ahLst/>
            <a:cxnLst/>
            <a:rect l="l" t="t" r="r" b="b"/>
            <a:pathLst>
              <a:path w="8279745" h="4042895">
                <a:moveTo>
                  <a:pt x="0" y="0"/>
                </a:moveTo>
                <a:lnTo>
                  <a:pt x="8279745" y="0"/>
                </a:lnTo>
                <a:lnTo>
                  <a:pt x="8279745" y="4042895"/>
                </a:lnTo>
                <a:lnTo>
                  <a:pt x="0" y="404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72343" y="9258300"/>
            <a:ext cx="8279745" cy="4042895"/>
          </a:xfrm>
          <a:custGeom>
            <a:avLst/>
            <a:gdLst/>
            <a:ahLst/>
            <a:cxnLst/>
            <a:rect l="l" t="t" r="r" b="b"/>
            <a:pathLst>
              <a:path w="8279745" h="4042895">
                <a:moveTo>
                  <a:pt x="0" y="0"/>
                </a:moveTo>
                <a:lnTo>
                  <a:pt x="8279745" y="0"/>
                </a:lnTo>
                <a:lnTo>
                  <a:pt x="8279745" y="4042895"/>
                </a:lnTo>
                <a:lnTo>
                  <a:pt x="0" y="404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62025"/>
            <a:ext cx="81153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orizon"/>
              </a:rPr>
              <a:t>fUNCTIONALITY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25683" y="3837037"/>
            <a:ext cx="3523234" cy="1500320"/>
            <a:chOff x="0" y="0"/>
            <a:chExt cx="812800" cy="346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EB1F2A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4127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1999">
                  <a:solidFill>
                    <a:srgbClr val="FFFFFF"/>
                  </a:solidFill>
                  <a:latin typeface="Horizon"/>
                </a:rPr>
                <a:t>dweb</a:t>
              </a:r>
            </a:p>
            <a:p>
              <a:pPr algn="ctr">
                <a:lnSpc>
                  <a:spcPts val="2859"/>
                </a:lnSpc>
              </a:pPr>
              <a:r>
                <a:rPr lang="en-US" sz="1999">
                  <a:solidFill>
                    <a:srgbClr val="FFFFFF"/>
                  </a:solidFill>
                  <a:latin typeface="Horizon"/>
                </a:rPr>
                <a:t>tool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56197" y="4136313"/>
            <a:ext cx="2516448" cy="901769"/>
            <a:chOff x="0" y="0"/>
            <a:chExt cx="1229054" cy="440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054" cy="440431"/>
            </a:xfrm>
            <a:custGeom>
              <a:avLst/>
              <a:gdLst/>
              <a:ahLst/>
              <a:cxnLst/>
              <a:rect l="l" t="t" r="r" b="b"/>
              <a:pathLst>
                <a:path w="1229054" h="440431">
                  <a:moveTo>
                    <a:pt x="0" y="0"/>
                  </a:moveTo>
                  <a:lnTo>
                    <a:pt x="1229054" y="0"/>
                  </a:lnTo>
                  <a:lnTo>
                    <a:pt x="1229054" y="440431"/>
                  </a:lnTo>
                  <a:lnTo>
                    <a:pt x="0" y="44043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29054" cy="49758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000000"/>
                  </a:solidFill>
                  <a:latin typeface="Glock Grotesk"/>
                </a:rPr>
                <a:t>web archive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84534" y="2239513"/>
            <a:ext cx="2511007" cy="884157"/>
            <a:chOff x="0" y="0"/>
            <a:chExt cx="1226396" cy="431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6396" cy="431829"/>
            </a:xfrm>
            <a:custGeom>
              <a:avLst/>
              <a:gdLst/>
              <a:ahLst/>
              <a:cxnLst/>
              <a:rect l="l" t="t" r="r" b="b"/>
              <a:pathLst>
                <a:path w="1226396" h="431829">
                  <a:moveTo>
                    <a:pt x="0" y="0"/>
                  </a:moveTo>
                  <a:lnTo>
                    <a:pt x="1226396" y="0"/>
                  </a:lnTo>
                  <a:lnTo>
                    <a:pt x="1226396" y="431829"/>
                  </a:lnTo>
                  <a:lnTo>
                    <a:pt x="0" y="43182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26396" cy="48897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000000"/>
                  </a:solidFill>
                  <a:latin typeface="Glock Grotesk"/>
                </a:rPr>
                <a:t>spyder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97319" y="5733836"/>
            <a:ext cx="2779962" cy="925801"/>
            <a:chOff x="0" y="0"/>
            <a:chExt cx="1357756" cy="4521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7756" cy="452169"/>
            </a:xfrm>
            <a:custGeom>
              <a:avLst/>
              <a:gdLst/>
              <a:ahLst/>
              <a:cxnLst/>
              <a:rect l="l" t="t" r="r" b="b"/>
              <a:pathLst>
                <a:path w="1357756" h="452169">
                  <a:moveTo>
                    <a:pt x="0" y="0"/>
                  </a:moveTo>
                  <a:lnTo>
                    <a:pt x="1357756" y="0"/>
                  </a:lnTo>
                  <a:lnTo>
                    <a:pt x="1357756" y="452169"/>
                  </a:lnTo>
                  <a:lnTo>
                    <a:pt x="0" y="4521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57756" cy="5093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000000"/>
                  </a:solidFill>
                  <a:latin typeface="Glock Grotesk"/>
                </a:rPr>
                <a:t>seach engine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43088" y="4136313"/>
            <a:ext cx="2553989" cy="901769"/>
            <a:chOff x="0" y="0"/>
            <a:chExt cx="1247389" cy="4404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7389" cy="440431"/>
            </a:xfrm>
            <a:custGeom>
              <a:avLst/>
              <a:gdLst/>
              <a:ahLst/>
              <a:cxnLst/>
              <a:rect l="l" t="t" r="r" b="b"/>
              <a:pathLst>
                <a:path w="1247389" h="440431">
                  <a:moveTo>
                    <a:pt x="0" y="0"/>
                  </a:moveTo>
                  <a:lnTo>
                    <a:pt x="1247389" y="0"/>
                  </a:lnTo>
                  <a:lnTo>
                    <a:pt x="1247389" y="440431"/>
                  </a:lnTo>
                  <a:lnTo>
                    <a:pt x="0" y="44043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247389" cy="49758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000000"/>
                  </a:solidFill>
                  <a:latin typeface="Glock Grotesk"/>
                </a:rPr>
                <a:t>pawned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3148917" y="4587197"/>
            <a:ext cx="1194171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 flipH="1" flipV="1">
            <a:off x="8572644" y="4587197"/>
            <a:ext cx="105303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flipH="1" flipV="1">
            <a:off x="11340038" y="3123670"/>
            <a:ext cx="23037" cy="713367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>
            <a:off x="11387300" y="5337357"/>
            <a:ext cx="0" cy="396479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/>
          <p:nvPr/>
        </p:nvGrpSpPr>
        <p:grpSpPr>
          <a:xfrm>
            <a:off x="13779659" y="1086449"/>
            <a:ext cx="2272258" cy="895485"/>
            <a:chOff x="0" y="0"/>
            <a:chExt cx="1109790" cy="4373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2E2E2E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109790" cy="4945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FFFFFF"/>
                  </a:solidFill>
                  <a:latin typeface="Glock Grotesk"/>
                </a:rPr>
                <a:t>data analysis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2595541" y="1898757"/>
            <a:ext cx="1184118" cy="379964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5" name="Group 25"/>
          <p:cNvGrpSpPr/>
          <p:nvPr/>
        </p:nvGrpSpPr>
        <p:grpSpPr>
          <a:xfrm>
            <a:off x="6981863" y="1086449"/>
            <a:ext cx="2272258" cy="895485"/>
            <a:chOff x="0" y="0"/>
            <a:chExt cx="1109790" cy="4373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2E2E2E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109790" cy="4945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FFFFFF"/>
                  </a:solidFill>
                  <a:latin typeface="Glock Grotesk"/>
                </a:rPr>
                <a:t>web crawler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 flipV="1">
            <a:off x="9254122" y="1938777"/>
            <a:ext cx="844505" cy="300736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9" name="Group 29"/>
          <p:cNvGrpSpPr/>
          <p:nvPr/>
        </p:nvGrpSpPr>
        <p:grpSpPr>
          <a:xfrm>
            <a:off x="6981863" y="6883258"/>
            <a:ext cx="2272258" cy="895485"/>
            <a:chOff x="0" y="0"/>
            <a:chExt cx="1109790" cy="4373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2E2E2E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109790" cy="4945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FFFFFF"/>
                  </a:solidFill>
                  <a:latin typeface="Glock Grotesk"/>
                </a:rPr>
                <a:t>query resolver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H="1">
            <a:off x="8859843" y="6196736"/>
            <a:ext cx="1137476" cy="686522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3" name="Group 33"/>
          <p:cNvGrpSpPr/>
          <p:nvPr/>
        </p:nvGrpSpPr>
        <p:grpSpPr>
          <a:xfrm>
            <a:off x="13830802" y="6762107"/>
            <a:ext cx="2272258" cy="895485"/>
            <a:chOff x="0" y="0"/>
            <a:chExt cx="1109790" cy="43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2E2E2E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109790" cy="4945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FFFFFF"/>
                  </a:solidFill>
                  <a:latin typeface="Glock Grotesk"/>
                </a:rPr>
                <a:t>Connection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2777281" y="6196736"/>
            <a:ext cx="1221940" cy="565371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7" name="Group 37"/>
          <p:cNvGrpSpPr/>
          <p:nvPr/>
        </p:nvGrpSpPr>
        <p:grpSpPr>
          <a:xfrm>
            <a:off x="5348549" y="8445738"/>
            <a:ext cx="2272258" cy="895485"/>
            <a:chOff x="0" y="0"/>
            <a:chExt cx="1109790" cy="43736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1109790" cy="4945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FFFFFF"/>
                  </a:solidFill>
                  <a:latin typeface="Glock Grotesk"/>
                </a:rPr>
                <a:t>Ahima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422433" y="8391016"/>
            <a:ext cx="2272258" cy="895485"/>
            <a:chOff x="0" y="0"/>
            <a:chExt cx="1109790" cy="43736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109790" cy="4945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FFFFFF"/>
                  </a:solidFill>
                  <a:latin typeface="Glock Grotesk"/>
                </a:rPr>
                <a:t>Torch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 flipH="1">
            <a:off x="7140710" y="7778742"/>
            <a:ext cx="977282" cy="666995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8117992" y="7778742"/>
            <a:ext cx="832085" cy="612274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triangle" w="lg" len="med"/>
          </a:ln>
        </p:spPr>
      </p:sp>
      <p:grpSp>
        <p:nvGrpSpPr>
          <p:cNvPr id="45" name="Group 45"/>
          <p:cNvGrpSpPr/>
          <p:nvPr/>
        </p:nvGrpSpPr>
        <p:grpSpPr>
          <a:xfrm>
            <a:off x="15474454" y="8373387"/>
            <a:ext cx="2272258" cy="895485"/>
            <a:chOff x="0" y="0"/>
            <a:chExt cx="1109790" cy="43736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1109790" cy="4945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FFFFFF"/>
                  </a:solidFill>
                  <a:latin typeface="Glock Grotesk"/>
                </a:rPr>
                <a:t>TOR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>
            <a:off x="14966931" y="7657591"/>
            <a:ext cx="1011157" cy="715796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triangle" w="lg" len="med"/>
          </a:ln>
        </p:spPr>
      </p:sp>
      <p:grpSp>
        <p:nvGrpSpPr>
          <p:cNvPr id="49" name="Group 49"/>
          <p:cNvGrpSpPr/>
          <p:nvPr/>
        </p:nvGrpSpPr>
        <p:grpSpPr>
          <a:xfrm>
            <a:off x="12643529" y="8391016"/>
            <a:ext cx="2272258" cy="895485"/>
            <a:chOff x="0" y="0"/>
            <a:chExt cx="1109790" cy="43736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1109790" cy="4945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700"/>
                </a:lnSpc>
              </a:pPr>
              <a:r>
                <a:rPr lang="en-US" sz="1000">
                  <a:solidFill>
                    <a:srgbClr val="FFFFFF"/>
                  </a:solidFill>
                  <a:latin typeface="Glock Grotesk"/>
                </a:rPr>
                <a:t>i2P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14296473" y="7706392"/>
            <a:ext cx="790238" cy="684624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triangle" w="lg" len="med"/>
          </a:ln>
        </p:spPr>
      </p:sp>
      <p:grpSp>
        <p:nvGrpSpPr>
          <p:cNvPr id="53" name="Group 53"/>
          <p:cNvGrpSpPr/>
          <p:nvPr/>
        </p:nvGrpSpPr>
        <p:grpSpPr>
          <a:xfrm>
            <a:off x="806085" y="4587197"/>
            <a:ext cx="4716517" cy="750160"/>
            <a:chOff x="0" y="0"/>
            <a:chExt cx="7776728" cy="123688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7776728" cy="1236885"/>
            </a:xfrm>
            <a:custGeom>
              <a:avLst/>
              <a:gdLst/>
              <a:ahLst/>
              <a:cxnLst/>
              <a:rect l="l" t="t" r="r" b="b"/>
              <a:pathLst>
                <a:path w="7776728" h="1236885">
                  <a:moveTo>
                    <a:pt x="7652268" y="1236885"/>
                  </a:moveTo>
                  <a:lnTo>
                    <a:pt x="124460" y="1236885"/>
                  </a:lnTo>
                  <a:cubicBezTo>
                    <a:pt x="55880" y="1236885"/>
                    <a:pt x="0" y="1181005"/>
                    <a:pt x="0" y="11124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652268" y="0"/>
                  </a:lnTo>
                  <a:cubicBezTo>
                    <a:pt x="7720847" y="0"/>
                    <a:pt x="7776728" y="55880"/>
                    <a:pt x="7776728" y="124460"/>
                  </a:cubicBezTo>
                  <a:lnTo>
                    <a:pt x="7776728" y="1112425"/>
                  </a:lnTo>
                  <a:cubicBezTo>
                    <a:pt x="7776728" y="1181005"/>
                    <a:pt x="7720847" y="1236885"/>
                    <a:pt x="7652268" y="1236885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id="55" name="TextBox 55"/>
          <p:cNvSpPr txBox="1"/>
          <p:nvPr/>
        </p:nvSpPr>
        <p:spPr>
          <a:xfrm>
            <a:off x="950974" y="4661385"/>
            <a:ext cx="457162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orizon"/>
              </a:rPr>
              <a:t>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238346" y="1926863"/>
            <a:ext cx="6169957" cy="9525"/>
          </a:xfrm>
          <a:prstGeom prst="line">
            <a:avLst/>
          </a:prstGeom>
          <a:ln w="19050" cap="flat">
            <a:solidFill>
              <a:srgbClr val="EB1F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943704" y="3108511"/>
            <a:ext cx="12400592" cy="4069978"/>
          </a:xfrm>
          <a:custGeom>
            <a:avLst/>
            <a:gdLst/>
            <a:ahLst/>
            <a:cxnLst/>
            <a:rect l="l" t="t" r="r" b="b"/>
            <a:pathLst>
              <a:path w="12400592" h="4069978">
                <a:moveTo>
                  <a:pt x="0" y="0"/>
                </a:moveTo>
                <a:lnTo>
                  <a:pt x="12400592" y="0"/>
                </a:lnTo>
                <a:lnTo>
                  <a:pt x="12400592" y="4069978"/>
                </a:lnTo>
                <a:lnTo>
                  <a:pt x="0" y="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62" r="-993" b="-196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38346" y="1028700"/>
            <a:ext cx="5847741" cy="1796327"/>
            <a:chOff x="0" y="0"/>
            <a:chExt cx="7796988" cy="239510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796988" cy="1082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orizon"/>
                </a:rPr>
                <a:t>dweb tool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45778"/>
              <a:ext cx="7796988" cy="94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60"/>
                </a:lnSpc>
              </a:pPr>
              <a:endParaRPr/>
            </a:p>
            <a:p>
              <a:pPr>
                <a:lnSpc>
                  <a:spcPts val="306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7827" y="1076325"/>
            <a:ext cx="16738558" cy="1720127"/>
            <a:chOff x="0" y="0"/>
            <a:chExt cx="22318077" cy="2293502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22318077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4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/>
                  </a:solidFill>
                  <a:latin typeface="Horizon"/>
                </a:rPr>
                <a:t>fetching url from search engines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44178"/>
              <a:ext cx="22318077" cy="94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60"/>
                </a:lnSpc>
              </a:pPr>
              <a:endParaRPr/>
            </a:p>
            <a:p>
              <a:pPr>
                <a:lnSpc>
                  <a:spcPts val="306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827827" y="1936388"/>
            <a:ext cx="16738558" cy="0"/>
          </a:xfrm>
          <a:prstGeom prst="line">
            <a:avLst/>
          </a:prstGeom>
          <a:ln w="19050" cap="flat">
            <a:solidFill>
              <a:srgbClr val="EB1F2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773477" y="2133859"/>
            <a:ext cx="12847258" cy="6962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27827" y="676275"/>
            <a:ext cx="16738558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Horizon"/>
              </a:rPr>
              <a:t>navigating onion sites and extracting source code</a:t>
            </a:r>
          </a:p>
        </p:txBody>
      </p:sp>
      <p:sp>
        <p:nvSpPr>
          <p:cNvPr id="6" name="AutoShape 6"/>
          <p:cNvSpPr/>
          <p:nvPr/>
        </p:nvSpPr>
        <p:spPr>
          <a:xfrm>
            <a:off x="774721" y="2095500"/>
            <a:ext cx="16738558" cy="0"/>
          </a:xfrm>
          <a:prstGeom prst="line">
            <a:avLst/>
          </a:prstGeom>
          <a:ln w="19050" cap="flat">
            <a:solidFill>
              <a:srgbClr val="EB1F2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748120" y="2274062"/>
            <a:ext cx="13199496" cy="715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256</Words>
  <Application>Microsoft Office PowerPoint</Application>
  <PresentationFormat>Custom</PresentationFormat>
  <Paragraphs>56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Glock Grotesk Bold</vt:lpstr>
      <vt:lpstr>Horizon</vt:lpstr>
      <vt:lpstr>Calibri</vt:lpstr>
      <vt:lpstr>Glock Grotesk</vt:lpstr>
      <vt:lpstr>Copperplate Gothic Bold</vt:lpstr>
      <vt:lpstr>Horizon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Bright Red Ethereal Vibrant Tech Business Plan Brand Guidelines Presentation</dc:title>
  <dc:creator>Shreyash Rane</dc:creator>
  <cp:lastModifiedBy>Shreyash Rane</cp:lastModifiedBy>
  <cp:revision>5</cp:revision>
  <dcterms:created xsi:type="dcterms:W3CDTF">2006-08-16T00:00:00Z</dcterms:created>
  <dcterms:modified xsi:type="dcterms:W3CDTF">2024-01-17T13:06:18Z</dcterms:modified>
  <dc:identifier>DAF6HJPOCrA</dc:identifier>
</cp:coreProperties>
</file>